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272" r:id="rId4"/>
    <p:sldId id="257" r:id="rId5"/>
    <p:sldId id="273" r:id="rId6"/>
    <p:sldId id="258" r:id="rId7"/>
    <p:sldId id="259" r:id="rId8"/>
    <p:sldId id="270" r:id="rId9"/>
    <p:sldId id="274" r:id="rId10"/>
    <p:sldId id="260" r:id="rId11"/>
    <p:sldId id="266" r:id="rId12"/>
    <p:sldId id="278" r:id="rId13"/>
    <p:sldId id="267" r:id="rId14"/>
    <p:sldId id="261" r:id="rId15"/>
    <p:sldId id="262" r:id="rId16"/>
    <p:sldId id="263" r:id="rId17"/>
    <p:sldId id="264" r:id="rId18"/>
    <p:sldId id="275" r:id="rId19"/>
    <p:sldId id="265" r:id="rId20"/>
    <p:sldId id="268" r:id="rId21"/>
    <p:sldId id="276" r:id="rId22"/>
    <p:sldId id="277"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Cheryl\Documents\Peer%20Institution%20Data-Chart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Pell Grant Percentages</a:t>
            </a:r>
          </a:p>
        </c:rich>
      </c:tx>
      <c:overlay val="0"/>
    </c:title>
    <c:autoTitleDeleted val="0"/>
    <c:plotArea>
      <c:layout/>
      <c:barChart>
        <c:barDir val="col"/>
        <c:grouping val="clustered"/>
        <c:varyColors val="0"/>
        <c:ser>
          <c:idx val="0"/>
          <c:order val="0"/>
          <c:tx>
            <c:strRef>
              <c:f>Sheet1!$A$2</c:f>
              <c:strCache>
                <c:ptCount val="1"/>
                <c:pt idx="0">
                  <c:v>Elizabeth City State University</c:v>
                </c:pt>
              </c:strCache>
            </c:strRef>
          </c:tx>
          <c:invertIfNegative val="0"/>
          <c:cat>
            <c:numLit>
              <c:formatCode>General</c:formatCode>
              <c:ptCount val="4"/>
              <c:pt idx="0">
                <c:v>2010.0</c:v>
              </c:pt>
              <c:pt idx="1">
                <c:v>2011.0</c:v>
              </c:pt>
              <c:pt idx="2">
                <c:v>2012.0</c:v>
              </c:pt>
              <c:pt idx="3">
                <c:v>2013.0</c:v>
              </c:pt>
            </c:numLit>
          </c:cat>
          <c:val>
            <c:numRef>
              <c:f>Sheet1!$B$2:$E$2</c:f>
              <c:numCache>
                <c:formatCode>0%</c:formatCode>
                <c:ptCount val="4"/>
                <c:pt idx="0">
                  <c:v>0.71</c:v>
                </c:pt>
                <c:pt idx="1">
                  <c:v>0.72</c:v>
                </c:pt>
                <c:pt idx="2">
                  <c:v>0.7</c:v>
                </c:pt>
                <c:pt idx="3">
                  <c:v>0.71</c:v>
                </c:pt>
              </c:numCache>
            </c:numRef>
          </c:val>
        </c:ser>
        <c:ser>
          <c:idx val="1"/>
          <c:order val="1"/>
          <c:tx>
            <c:strRef>
              <c:f>Sheet1!$A$3</c:f>
              <c:strCache>
                <c:ptCount val="1"/>
                <c:pt idx="0">
                  <c:v>Bowie State University</c:v>
                </c:pt>
              </c:strCache>
            </c:strRef>
          </c:tx>
          <c:invertIfNegative val="0"/>
          <c:cat>
            <c:numLit>
              <c:formatCode>General</c:formatCode>
              <c:ptCount val="4"/>
              <c:pt idx="0">
                <c:v>2010.0</c:v>
              </c:pt>
              <c:pt idx="1">
                <c:v>2011.0</c:v>
              </c:pt>
              <c:pt idx="2">
                <c:v>2012.0</c:v>
              </c:pt>
              <c:pt idx="3">
                <c:v>2013.0</c:v>
              </c:pt>
            </c:numLit>
          </c:cat>
          <c:val>
            <c:numRef>
              <c:f>Sheet1!$B$3:$E$3</c:f>
              <c:numCache>
                <c:formatCode>0%</c:formatCode>
                <c:ptCount val="4"/>
                <c:pt idx="0">
                  <c:v>0.48</c:v>
                </c:pt>
                <c:pt idx="1">
                  <c:v>0.51</c:v>
                </c:pt>
                <c:pt idx="2">
                  <c:v>0.49</c:v>
                </c:pt>
                <c:pt idx="3">
                  <c:v>0.5</c:v>
                </c:pt>
              </c:numCache>
            </c:numRef>
          </c:val>
        </c:ser>
        <c:ser>
          <c:idx val="2"/>
          <c:order val="2"/>
          <c:tx>
            <c:strRef>
              <c:f>Sheet1!$A$4</c:f>
              <c:strCache>
                <c:ptCount val="1"/>
                <c:pt idx="0">
                  <c:v>Delaware State University</c:v>
                </c:pt>
              </c:strCache>
            </c:strRef>
          </c:tx>
          <c:invertIfNegative val="0"/>
          <c:cat>
            <c:numLit>
              <c:formatCode>General</c:formatCode>
              <c:ptCount val="4"/>
              <c:pt idx="0">
                <c:v>2010.0</c:v>
              </c:pt>
              <c:pt idx="1">
                <c:v>2011.0</c:v>
              </c:pt>
              <c:pt idx="2">
                <c:v>2012.0</c:v>
              </c:pt>
              <c:pt idx="3">
                <c:v>2013.0</c:v>
              </c:pt>
            </c:numLit>
          </c:cat>
          <c:val>
            <c:numRef>
              <c:f>Sheet1!$B$4:$E$4</c:f>
              <c:numCache>
                <c:formatCode>0%</c:formatCode>
                <c:ptCount val="4"/>
                <c:pt idx="0">
                  <c:v>0.54</c:v>
                </c:pt>
                <c:pt idx="1">
                  <c:v>0.55</c:v>
                </c:pt>
                <c:pt idx="2">
                  <c:v>0.5</c:v>
                </c:pt>
                <c:pt idx="3">
                  <c:v>0.48</c:v>
                </c:pt>
              </c:numCache>
            </c:numRef>
          </c:val>
        </c:ser>
        <c:ser>
          <c:idx val="3"/>
          <c:order val="3"/>
          <c:tx>
            <c:strRef>
              <c:f>Sheet1!$A$5</c:f>
              <c:strCache>
                <c:ptCount val="1"/>
                <c:pt idx="0">
                  <c:v>Norfolk State University</c:v>
                </c:pt>
              </c:strCache>
            </c:strRef>
          </c:tx>
          <c:invertIfNegative val="0"/>
          <c:cat>
            <c:numLit>
              <c:formatCode>General</c:formatCode>
              <c:ptCount val="4"/>
              <c:pt idx="0">
                <c:v>2010.0</c:v>
              </c:pt>
              <c:pt idx="1">
                <c:v>2011.0</c:v>
              </c:pt>
              <c:pt idx="2">
                <c:v>2012.0</c:v>
              </c:pt>
              <c:pt idx="3">
                <c:v>2013.0</c:v>
              </c:pt>
            </c:numLit>
          </c:cat>
          <c:val>
            <c:numRef>
              <c:f>Sheet1!$B$5:$E$5</c:f>
              <c:numCache>
                <c:formatCode>0%</c:formatCode>
                <c:ptCount val="4"/>
                <c:pt idx="0">
                  <c:v>0.65</c:v>
                </c:pt>
                <c:pt idx="1">
                  <c:v>0.67</c:v>
                </c:pt>
                <c:pt idx="2">
                  <c:v>0.62</c:v>
                </c:pt>
                <c:pt idx="3">
                  <c:v>0.61</c:v>
                </c:pt>
              </c:numCache>
            </c:numRef>
          </c:val>
        </c:ser>
        <c:dLbls>
          <c:showLegendKey val="0"/>
          <c:showVal val="0"/>
          <c:showCatName val="0"/>
          <c:showSerName val="0"/>
          <c:showPercent val="0"/>
          <c:showBubbleSize val="0"/>
        </c:dLbls>
        <c:gapWidth val="150"/>
        <c:axId val="2125311096"/>
        <c:axId val="2125047512"/>
      </c:barChart>
      <c:catAx>
        <c:axId val="2125311096"/>
        <c:scaling>
          <c:orientation val="minMax"/>
        </c:scaling>
        <c:delete val="0"/>
        <c:axPos val="b"/>
        <c:numFmt formatCode="General" sourceLinked="1"/>
        <c:majorTickMark val="none"/>
        <c:minorTickMark val="none"/>
        <c:tickLblPos val="nextTo"/>
        <c:crossAx val="2125047512"/>
        <c:crosses val="autoZero"/>
        <c:auto val="1"/>
        <c:lblAlgn val="ctr"/>
        <c:lblOffset val="100"/>
        <c:noMultiLvlLbl val="0"/>
      </c:catAx>
      <c:valAx>
        <c:axId val="2125047512"/>
        <c:scaling>
          <c:orientation val="minMax"/>
        </c:scaling>
        <c:delete val="0"/>
        <c:axPos val="l"/>
        <c:majorGridlines/>
        <c:numFmt formatCode="0%" sourceLinked="1"/>
        <c:majorTickMark val="none"/>
        <c:minorTickMark val="none"/>
        <c:tickLblPos val="nextTo"/>
        <c:crossAx val="2125311096"/>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SAT Combined Averages</a:t>
            </a:r>
          </a:p>
        </c:rich>
      </c:tx>
      <c:overlay val="0"/>
    </c:title>
    <c:autoTitleDeleted val="0"/>
    <c:plotArea>
      <c:layout/>
      <c:barChart>
        <c:barDir val="col"/>
        <c:grouping val="clustered"/>
        <c:varyColors val="0"/>
        <c:ser>
          <c:idx val="0"/>
          <c:order val="0"/>
          <c:tx>
            <c:strRef>
              <c:f>'[Peer Institution Data-Charts.xlsx]Sheet1'!$A$22</c:f>
              <c:strCache>
                <c:ptCount val="1"/>
                <c:pt idx="0">
                  <c:v>Elizabeth City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Data-Charts.xlsx]Sheet1'!$B$22:$F$22</c:f>
              <c:numCache>
                <c:formatCode>General</c:formatCode>
                <c:ptCount val="5"/>
                <c:pt idx="0">
                  <c:v>841.0</c:v>
                </c:pt>
                <c:pt idx="1">
                  <c:v>835.0</c:v>
                </c:pt>
                <c:pt idx="2">
                  <c:v>864.0</c:v>
                </c:pt>
                <c:pt idx="3">
                  <c:v>869.0</c:v>
                </c:pt>
                <c:pt idx="4">
                  <c:v>871.0</c:v>
                </c:pt>
              </c:numCache>
            </c:numRef>
          </c:val>
        </c:ser>
        <c:ser>
          <c:idx val="1"/>
          <c:order val="1"/>
          <c:tx>
            <c:strRef>
              <c:f>'[Peer Institution Data-Charts.xlsx]Sheet1'!$A$23</c:f>
              <c:strCache>
                <c:ptCount val="1"/>
                <c:pt idx="0">
                  <c:v>Bowie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Data-Charts.xlsx]Sheet1'!$B$23:$F$23</c:f>
              <c:numCache>
                <c:formatCode>General</c:formatCode>
                <c:ptCount val="5"/>
                <c:pt idx="0">
                  <c:v>790.0</c:v>
                </c:pt>
                <c:pt idx="1">
                  <c:v>880.0</c:v>
                </c:pt>
                <c:pt idx="2">
                  <c:v>900.0</c:v>
                </c:pt>
                <c:pt idx="3">
                  <c:v>880.0</c:v>
                </c:pt>
                <c:pt idx="4">
                  <c:v>870.0</c:v>
                </c:pt>
              </c:numCache>
            </c:numRef>
          </c:val>
        </c:ser>
        <c:ser>
          <c:idx val="2"/>
          <c:order val="2"/>
          <c:tx>
            <c:strRef>
              <c:f>'[Peer Institution Data-Charts.xlsx]Sheet1'!$A$24</c:f>
              <c:strCache>
                <c:ptCount val="1"/>
                <c:pt idx="0">
                  <c:v>Delaware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Data-Charts.xlsx]Sheet1'!$B$24:$F$24</c:f>
              <c:numCache>
                <c:formatCode>General</c:formatCode>
                <c:ptCount val="5"/>
                <c:pt idx="0">
                  <c:v>979.0</c:v>
                </c:pt>
                <c:pt idx="1">
                  <c:v>950.0</c:v>
                </c:pt>
                <c:pt idx="2">
                  <c:v>908.0</c:v>
                </c:pt>
                <c:pt idx="3">
                  <c:v>984.0</c:v>
                </c:pt>
                <c:pt idx="4">
                  <c:v>897.0</c:v>
                </c:pt>
              </c:numCache>
            </c:numRef>
          </c:val>
        </c:ser>
        <c:ser>
          <c:idx val="3"/>
          <c:order val="3"/>
          <c:tx>
            <c:strRef>
              <c:f>'[Peer Institution Data-Charts.xlsx]Sheet1'!$A$25</c:f>
              <c:strCache>
                <c:ptCount val="1"/>
                <c:pt idx="0">
                  <c:v>Norfolk State University</c:v>
                </c:pt>
              </c:strCache>
            </c:strRef>
          </c:tx>
          <c:invertIfNegative val="0"/>
          <c:cat>
            <c:numLit>
              <c:formatCode>General</c:formatCode>
              <c:ptCount val="5"/>
              <c:pt idx="0">
                <c:v>2010.0</c:v>
              </c:pt>
              <c:pt idx="1">
                <c:v>2011.0</c:v>
              </c:pt>
              <c:pt idx="2">
                <c:v>2012.0</c:v>
              </c:pt>
              <c:pt idx="3">
                <c:v>2013.0</c:v>
              </c:pt>
              <c:pt idx="4">
                <c:v>2014.0</c:v>
              </c:pt>
            </c:numLit>
          </c:cat>
          <c:val>
            <c:numRef>
              <c:f>'[Peer Institution Data-Charts.xlsx]Sheet1'!$B$25:$F$25</c:f>
              <c:numCache>
                <c:formatCode>General</c:formatCode>
                <c:ptCount val="5"/>
                <c:pt idx="0">
                  <c:v>889.0</c:v>
                </c:pt>
                <c:pt idx="1">
                  <c:v>885.0</c:v>
                </c:pt>
                <c:pt idx="2">
                  <c:v>894.0</c:v>
                </c:pt>
                <c:pt idx="3">
                  <c:v>879.0</c:v>
                </c:pt>
              </c:numCache>
            </c:numRef>
          </c:val>
        </c:ser>
        <c:dLbls>
          <c:showLegendKey val="0"/>
          <c:showVal val="0"/>
          <c:showCatName val="0"/>
          <c:showSerName val="0"/>
          <c:showPercent val="0"/>
          <c:showBubbleSize val="0"/>
        </c:dLbls>
        <c:gapWidth val="150"/>
        <c:axId val="2122677752"/>
        <c:axId val="2123471400"/>
      </c:barChart>
      <c:catAx>
        <c:axId val="2122677752"/>
        <c:scaling>
          <c:orientation val="minMax"/>
        </c:scaling>
        <c:delete val="0"/>
        <c:axPos val="b"/>
        <c:numFmt formatCode="General" sourceLinked="1"/>
        <c:majorTickMark val="none"/>
        <c:minorTickMark val="none"/>
        <c:tickLblPos val="nextTo"/>
        <c:crossAx val="2123471400"/>
        <c:crosses val="autoZero"/>
        <c:auto val="1"/>
        <c:lblAlgn val="ctr"/>
        <c:lblOffset val="100"/>
        <c:noMultiLvlLbl val="0"/>
      </c:catAx>
      <c:valAx>
        <c:axId val="2123471400"/>
        <c:scaling>
          <c:orientation val="minMax"/>
        </c:scaling>
        <c:delete val="0"/>
        <c:axPos val="l"/>
        <c:majorGridlines/>
        <c:numFmt formatCode="General" sourceLinked="1"/>
        <c:majorTickMark val="none"/>
        <c:minorTickMark val="none"/>
        <c:tickLblPos val="nextTo"/>
        <c:crossAx val="2122677752"/>
        <c:crosses val="autoZero"/>
        <c:crossBetween val="between"/>
        <c:majorUnit val="100.0"/>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1st Year Retention Rates</a:t>
            </a:r>
          </a:p>
        </c:rich>
      </c:tx>
      <c:overlay val="0"/>
    </c:title>
    <c:autoTitleDeleted val="0"/>
    <c:plotArea>
      <c:layout/>
      <c:barChart>
        <c:barDir val="col"/>
        <c:grouping val="clustered"/>
        <c:varyColors val="0"/>
        <c:ser>
          <c:idx val="0"/>
          <c:order val="0"/>
          <c:tx>
            <c:strRef>
              <c:f>Sheet1!$A$65</c:f>
              <c:strCache>
                <c:ptCount val="1"/>
                <c:pt idx="0">
                  <c:v>Elizabeth City State University</c:v>
                </c:pt>
              </c:strCache>
            </c:strRef>
          </c:tx>
          <c:invertIfNegative val="0"/>
          <c:cat>
            <c:numLit>
              <c:formatCode>General</c:formatCode>
              <c:ptCount val="5"/>
              <c:pt idx="0">
                <c:v>2010.0</c:v>
              </c:pt>
              <c:pt idx="1">
                <c:v>2011.0</c:v>
              </c:pt>
              <c:pt idx="2">
                <c:v>2012.0</c:v>
              </c:pt>
              <c:pt idx="3">
                <c:v>2013.0</c:v>
              </c:pt>
              <c:pt idx="4">
                <c:v>2014.0</c:v>
              </c:pt>
            </c:numLit>
          </c:cat>
          <c:val>
            <c:numRef>
              <c:f>Sheet1!$B$65:$F$65</c:f>
              <c:numCache>
                <c:formatCode>0%</c:formatCode>
                <c:ptCount val="5"/>
                <c:pt idx="0">
                  <c:v>0.74</c:v>
                </c:pt>
                <c:pt idx="1">
                  <c:v>0.77</c:v>
                </c:pt>
                <c:pt idx="2">
                  <c:v>0.79</c:v>
                </c:pt>
                <c:pt idx="3">
                  <c:v>0.72</c:v>
                </c:pt>
                <c:pt idx="4">
                  <c:v>0.68</c:v>
                </c:pt>
              </c:numCache>
            </c:numRef>
          </c:val>
        </c:ser>
        <c:ser>
          <c:idx val="1"/>
          <c:order val="1"/>
          <c:tx>
            <c:strRef>
              <c:f>Sheet1!$A$66</c:f>
              <c:strCache>
                <c:ptCount val="1"/>
                <c:pt idx="0">
                  <c:v>Bowie State University</c:v>
                </c:pt>
              </c:strCache>
            </c:strRef>
          </c:tx>
          <c:invertIfNegative val="0"/>
          <c:cat>
            <c:numLit>
              <c:formatCode>General</c:formatCode>
              <c:ptCount val="5"/>
              <c:pt idx="0">
                <c:v>2010.0</c:v>
              </c:pt>
              <c:pt idx="1">
                <c:v>2011.0</c:v>
              </c:pt>
              <c:pt idx="2">
                <c:v>2012.0</c:v>
              </c:pt>
              <c:pt idx="3">
                <c:v>2013.0</c:v>
              </c:pt>
              <c:pt idx="4">
                <c:v>2014.0</c:v>
              </c:pt>
            </c:numLit>
          </c:cat>
          <c:val>
            <c:numRef>
              <c:f>Sheet1!$B$66:$F$66</c:f>
              <c:numCache>
                <c:formatCode>0%</c:formatCode>
                <c:ptCount val="5"/>
                <c:pt idx="0">
                  <c:v>0.71</c:v>
                </c:pt>
                <c:pt idx="1">
                  <c:v>0.75</c:v>
                </c:pt>
                <c:pt idx="2">
                  <c:v>0.71</c:v>
                </c:pt>
                <c:pt idx="3">
                  <c:v>0.7</c:v>
                </c:pt>
                <c:pt idx="4">
                  <c:v>0.74</c:v>
                </c:pt>
              </c:numCache>
            </c:numRef>
          </c:val>
        </c:ser>
        <c:ser>
          <c:idx val="2"/>
          <c:order val="2"/>
          <c:tx>
            <c:strRef>
              <c:f>Sheet1!$A$67</c:f>
              <c:strCache>
                <c:ptCount val="1"/>
                <c:pt idx="0">
                  <c:v>Delaware State University</c:v>
                </c:pt>
              </c:strCache>
            </c:strRef>
          </c:tx>
          <c:invertIfNegative val="0"/>
          <c:cat>
            <c:numLit>
              <c:formatCode>General</c:formatCode>
              <c:ptCount val="5"/>
              <c:pt idx="0">
                <c:v>2010.0</c:v>
              </c:pt>
              <c:pt idx="1">
                <c:v>2011.0</c:v>
              </c:pt>
              <c:pt idx="2">
                <c:v>2012.0</c:v>
              </c:pt>
              <c:pt idx="3">
                <c:v>2013.0</c:v>
              </c:pt>
              <c:pt idx="4">
                <c:v>2014.0</c:v>
              </c:pt>
            </c:numLit>
          </c:cat>
          <c:val>
            <c:numRef>
              <c:f>Sheet1!$B$67:$F$67</c:f>
              <c:numCache>
                <c:formatCode>0%</c:formatCode>
                <c:ptCount val="5"/>
                <c:pt idx="0">
                  <c:v>0.67</c:v>
                </c:pt>
                <c:pt idx="1">
                  <c:v>0.7</c:v>
                </c:pt>
                <c:pt idx="2">
                  <c:v>0.6</c:v>
                </c:pt>
                <c:pt idx="3">
                  <c:v>0.65</c:v>
                </c:pt>
                <c:pt idx="4">
                  <c:v>0.69</c:v>
                </c:pt>
              </c:numCache>
            </c:numRef>
          </c:val>
        </c:ser>
        <c:ser>
          <c:idx val="3"/>
          <c:order val="3"/>
          <c:tx>
            <c:strRef>
              <c:f>Sheet1!$A$68</c:f>
              <c:strCache>
                <c:ptCount val="1"/>
                <c:pt idx="0">
                  <c:v>Norfolk State University</c:v>
                </c:pt>
              </c:strCache>
            </c:strRef>
          </c:tx>
          <c:invertIfNegative val="0"/>
          <c:cat>
            <c:numLit>
              <c:formatCode>General</c:formatCode>
              <c:ptCount val="5"/>
              <c:pt idx="0">
                <c:v>2010.0</c:v>
              </c:pt>
              <c:pt idx="1">
                <c:v>2011.0</c:v>
              </c:pt>
              <c:pt idx="2">
                <c:v>2012.0</c:v>
              </c:pt>
              <c:pt idx="3">
                <c:v>2013.0</c:v>
              </c:pt>
              <c:pt idx="4">
                <c:v>2014.0</c:v>
              </c:pt>
            </c:numLit>
          </c:cat>
          <c:val>
            <c:numRef>
              <c:f>Sheet1!$B$68:$F$68</c:f>
              <c:numCache>
                <c:formatCode>0%</c:formatCode>
                <c:ptCount val="5"/>
                <c:pt idx="0">
                  <c:v>0.66</c:v>
                </c:pt>
                <c:pt idx="1">
                  <c:v>0.73</c:v>
                </c:pt>
                <c:pt idx="2">
                  <c:v>0.74</c:v>
                </c:pt>
                <c:pt idx="3">
                  <c:v>0.72</c:v>
                </c:pt>
                <c:pt idx="4">
                  <c:v>0.74</c:v>
                </c:pt>
              </c:numCache>
            </c:numRef>
          </c:val>
        </c:ser>
        <c:dLbls>
          <c:showLegendKey val="0"/>
          <c:showVal val="0"/>
          <c:showCatName val="0"/>
          <c:showSerName val="0"/>
          <c:showPercent val="0"/>
          <c:showBubbleSize val="0"/>
        </c:dLbls>
        <c:gapWidth val="150"/>
        <c:axId val="2126605672"/>
        <c:axId val="2126608856"/>
      </c:barChart>
      <c:catAx>
        <c:axId val="2126605672"/>
        <c:scaling>
          <c:orientation val="minMax"/>
        </c:scaling>
        <c:delete val="0"/>
        <c:axPos val="b"/>
        <c:numFmt formatCode="General" sourceLinked="1"/>
        <c:majorTickMark val="none"/>
        <c:minorTickMark val="none"/>
        <c:tickLblPos val="nextTo"/>
        <c:crossAx val="2126608856"/>
        <c:crosses val="autoZero"/>
        <c:auto val="1"/>
        <c:lblAlgn val="ctr"/>
        <c:lblOffset val="100"/>
        <c:noMultiLvlLbl val="0"/>
      </c:catAx>
      <c:valAx>
        <c:axId val="2126608856"/>
        <c:scaling>
          <c:orientation val="minMax"/>
        </c:scaling>
        <c:delete val="0"/>
        <c:axPos val="l"/>
        <c:majorGridlines/>
        <c:numFmt formatCode="0%" sourceLinked="1"/>
        <c:majorTickMark val="none"/>
        <c:minorTickMark val="none"/>
        <c:tickLblPos val="nextTo"/>
        <c:crossAx val="2126605672"/>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FAF8C58-4489-F34C-8F5A-E49B761979D1}" type="datetimeFigureOut">
              <a:rPr lang="en-US" smtClean="0"/>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7AC99-C69C-B843-B0DD-3B14321088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FAF8C58-4489-F34C-8F5A-E49B761979D1}" type="datetimeFigureOut">
              <a:rPr lang="en-US" smtClean="0"/>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7AC99-C69C-B843-B0DD-3B14321088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AC99-C69C-B843-B0DD-3B14321088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AC99-C69C-B843-B0DD-3B143210882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AC99-C69C-B843-B0DD-3B1432108828}"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AC99-C69C-B843-B0DD-3B143210882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FFAF8C58-4489-F34C-8F5A-E49B761979D1}" type="datetimeFigureOut">
              <a:rPr lang="en-US" smtClean="0"/>
              <a:t>4/5/16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3127AC99-C69C-B843-B0DD-3B1432108828}"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FAF8C58-4489-F34C-8F5A-E49B761979D1}" type="datetimeFigureOut">
              <a:rPr lang="en-US" smtClean="0"/>
              <a:t>4/5/16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7AC99-C69C-B843-B0DD-3B1432108828}"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3127AC99-C69C-B843-B0DD-3B143210882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FAF8C58-4489-F34C-8F5A-E49B761979D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AC99-C69C-B843-B0DD-3B1432108828}"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FAF8C58-4489-F34C-8F5A-E49B761979D1}" type="datetimeFigureOut">
              <a:rPr lang="en-US" smtClean="0"/>
              <a:t>4/5/16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3127AC99-C69C-B843-B0DD-3B14321088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ainx.com/resourc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Facts and Fictions About Standardized Testing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2015-2016 Mathematics Education Team</a:t>
            </a:r>
          </a:p>
          <a:p>
            <a:r>
              <a:rPr lang="en-US" dirty="0" smtClean="0"/>
              <a:t>Principal Investigator: Dr</a:t>
            </a:r>
            <a:r>
              <a:rPr lang="en-US" dirty="0"/>
              <a:t>. Linda B Hayden</a:t>
            </a:r>
            <a:endParaRPr lang="en-US" dirty="0" smtClean="0"/>
          </a:p>
          <a:p>
            <a:r>
              <a:rPr lang="en-US" smtClean="0"/>
              <a:t>Mentor: Dr</a:t>
            </a:r>
            <a:r>
              <a:rPr lang="en-US" dirty="0" smtClean="0"/>
              <a:t>. Cheryl J Lewis</a:t>
            </a:r>
          </a:p>
          <a:p>
            <a:r>
              <a:rPr lang="en-US" dirty="0" smtClean="0"/>
              <a:t>Members: Cameron </a:t>
            </a:r>
            <a:r>
              <a:rPr lang="en-US" dirty="0" err="1" smtClean="0"/>
              <a:t>Bernado</a:t>
            </a:r>
            <a:r>
              <a:rPr lang="en-US" dirty="0" smtClean="0"/>
              <a:t>, Jessica Hathaway, </a:t>
            </a:r>
            <a:r>
              <a:rPr lang="en-US" dirty="0" err="1" smtClean="0"/>
              <a:t>Joselyn</a:t>
            </a:r>
            <a:r>
              <a:rPr lang="en-US" dirty="0" smtClean="0"/>
              <a:t> </a:t>
            </a:r>
            <a:r>
              <a:rPr lang="en-US" dirty="0"/>
              <a:t>H</a:t>
            </a:r>
            <a:r>
              <a:rPr lang="en-US" dirty="0" smtClean="0"/>
              <a:t>athaway</a:t>
            </a:r>
            <a:endParaRPr lang="en-US" dirty="0"/>
          </a:p>
        </p:txBody>
      </p:sp>
      <p:pic>
        <p:nvPicPr>
          <p:cNvPr id="4" name="Picture 3"/>
          <p:cNvPicPr>
            <a:picLocks noChangeAspect="1"/>
          </p:cNvPicPr>
          <p:nvPr/>
        </p:nvPicPr>
        <p:blipFill>
          <a:blip r:embed="rId2"/>
          <a:stretch>
            <a:fillRect/>
          </a:stretch>
        </p:blipFill>
        <p:spPr>
          <a:xfrm>
            <a:off x="1138924" y="802719"/>
            <a:ext cx="2528665" cy="2917690"/>
          </a:xfrm>
          <a:prstGeom prst="rect">
            <a:avLst/>
          </a:prstGeom>
        </p:spPr>
      </p:pic>
    </p:spTree>
    <p:extLst>
      <p:ext uri="{BB962C8B-B14F-4D97-AF65-F5344CB8AC3E}">
        <p14:creationId xmlns:p14="http://schemas.microsoft.com/office/powerpoint/2010/main" val="21225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Institutional Practices/Interventions</a:t>
            </a:r>
            <a:endParaRPr lang="en-US" sz="3200" dirty="0"/>
          </a:p>
        </p:txBody>
      </p:sp>
      <p:sp>
        <p:nvSpPr>
          <p:cNvPr id="3" name="Content Placeholder 2"/>
          <p:cNvSpPr>
            <a:spLocks noGrp="1"/>
          </p:cNvSpPr>
          <p:nvPr>
            <p:ph idx="1"/>
          </p:nvPr>
        </p:nvSpPr>
        <p:spPr/>
        <p:txBody>
          <a:bodyPr/>
          <a:lstStyle/>
          <a:p>
            <a:r>
              <a:rPr lang="en-US" dirty="0" smtClean="0"/>
              <a:t>Bowie State University</a:t>
            </a:r>
          </a:p>
          <a:p>
            <a:pPr lvl="1"/>
            <a:r>
              <a:rPr lang="en-US" dirty="0" smtClean="0"/>
              <a:t>PRAXIS Lab-</a:t>
            </a:r>
            <a:r>
              <a:rPr lang="en-US" dirty="0"/>
              <a:t> </a:t>
            </a:r>
            <a:r>
              <a:rPr lang="en-US" dirty="0" smtClean="0"/>
              <a:t>increases awareness of issues in teaching</a:t>
            </a:r>
          </a:p>
          <a:p>
            <a:pPr lvl="1"/>
            <a:r>
              <a:rPr lang="en-US" dirty="0" smtClean="0"/>
              <a:t>PLATO- web based interactive assessment and preparation for PRAXIS 1</a:t>
            </a:r>
          </a:p>
          <a:p>
            <a:pPr lvl="1"/>
            <a:r>
              <a:rPr lang="en-US" dirty="0" smtClean="0"/>
              <a:t>Education course 220- 3 credit class that prepares students for the PRAXIS 1</a:t>
            </a:r>
          </a:p>
          <a:p>
            <a:pPr lvl="1"/>
            <a:r>
              <a:rPr lang="en-US" dirty="0" smtClean="0"/>
              <a:t>Educational Testing Service- peer tutoring available at BSU’s library</a:t>
            </a:r>
          </a:p>
        </p:txBody>
      </p:sp>
    </p:spTree>
    <p:extLst>
      <p:ext uri="{BB962C8B-B14F-4D97-AF65-F5344CB8AC3E}">
        <p14:creationId xmlns:p14="http://schemas.microsoft.com/office/powerpoint/2010/main" val="419221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Institutional Practices/</a:t>
            </a:r>
            <a:r>
              <a:rPr lang="en-US" sz="3200" dirty="0" smtClean="0"/>
              <a:t>Interventions (continued…)</a:t>
            </a:r>
            <a:endParaRPr lang="en-US" sz="3200" dirty="0"/>
          </a:p>
        </p:txBody>
      </p:sp>
      <p:sp>
        <p:nvSpPr>
          <p:cNvPr id="3" name="Content Placeholder 2"/>
          <p:cNvSpPr>
            <a:spLocks noGrp="1"/>
          </p:cNvSpPr>
          <p:nvPr>
            <p:ph idx="1"/>
          </p:nvPr>
        </p:nvSpPr>
        <p:spPr/>
        <p:txBody>
          <a:bodyPr/>
          <a:lstStyle/>
          <a:p>
            <a:r>
              <a:rPr lang="en-US" dirty="0"/>
              <a:t>Elizabeth City State University</a:t>
            </a:r>
          </a:p>
          <a:p>
            <a:pPr lvl="1"/>
            <a:r>
              <a:rPr lang="en-US" dirty="0" smtClean="0"/>
              <a:t>Online Writing Lab (OWL)- available for all students; writing techniques are critiqued and perfected by English majors and professors</a:t>
            </a:r>
          </a:p>
          <a:p>
            <a:pPr lvl="1"/>
            <a:r>
              <a:rPr lang="en-US" dirty="0" smtClean="0"/>
              <a:t>SAT workshops and senior seminars- available to students tear round</a:t>
            </a:r>
          </a:p>
          <a:p>
            <a:pPr lvl="1"/>
            <a:r>
              <a:rPr lang="en-US" dirty="0" smtClean="0"/>
              <a:t>Vouchers- given to students that are not able to pay for the test themselves</a:t>
            </a:r>
          </a:p>
          <a:p>
            <a:pPr lvl="1"/>
            <a:r>
              <a:rPr lang="en-US" dirty="0" smtClean="0"/>
              <a:t>Model Scholars- helps students, that scored low on the SAT, get into ECSU by taking summer courses for class credit</a:t>
            </a:r>
            <a:endParaRPr lang="en-US" dirty="0"/>
          </a:p>
        </p:txBody>
      </p:sp>
    </p:spTree>
    <p:extLst>
      <p:ext uri="{BB962C8B-B14F-4D97-AF65-F5344CB8AC3E}">
        <p14:creationId xmlns:p14="http://schemas.microsoft.com/office/powerpoint/2010/main" val="303886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Institutional Practices/Interventions (continued…)</a:t>
            </a:r>
          </a:p>
        </p:txBody>
      </p:sp>
      <p:sp>
        <p:nvSpPr>
          <p:cNvPr id="3" name="Content Placeholder 2"/>
          <p:cNvSpPr>
            <a:spLocks noGrp="1"/>
          </p:cNvSpPr>
          <p:nvPr>
            <p:ph idx="1"/>
          </p:nvPr>
        </p:nvSpPr>
        <p:spPr/>
        <p:txBody>
          <a:bodyPr/>
          <a:lstStyle/>
          <a:p>
            <a:r>
              <a:rPr lang="en-US" dirty="0" smtClean="0"/>
              <a:t>Delaware State University</a:t>
            </a:r>
          </a:p>
          <a:p>
            <a:pPr lvl="1"/>
            <a:r>
              <a:rPr lang="en-US" dirty="0" smtClean="0"/>
              <a:t>Scholar Teacher Education Program (STEP Scholarship) covers tuition and fees (PRAXIS is not required)</a:t>
            </a:r>
          </a:p>
          <a:p>
            <a:pPr lvl="1"/>
            <a:r>
              <a:rPr lang="en-US" dirty="0" smtClean="0"/>
              <a:t>Individualized Instructional Preparation in Education (EDUC 000)</a:t>
            </a:r>
          </a:p>
          <a:p>
            <a:pPr lvl="2"/>
            <a:r>
              <a:rPr lang="en-US" dirty="0" smtClean="0"/>
              <a:t>Enhances reading, writing, math, speech, and test-taking strategies</a:t>
            </a:r>
          </a:p>
          <a:p>
            <a:pPr lvl="2"/>
            <a:r>
              <a:rPr lang="en-US" dirty="0" smtClean="0"/>
              <a:t>2 credit hours</a:t>
            </a:r>
          </a:p>
          <a:p>
            <a:pPr lvl="2"/>
            <a:r>
              <a:rPr lang="en-US" dirty="0" smtClean="0"/>
              <a:t>Similar to a GE course because it doesn’t fulfill degree requirements</a:t>
            </a:r>
            <a:endParaRPr lang="en-US" dirty="0"/>
          </a:p>
        </p:txBody>
      </p:sp>
    </p:spTree>
    <p:extLst>
      <p:ext uri="{BB962C8B-B14F-4D97-AF65-F5344CB8AC3E}">
        <p14:creationId xmlns:p14="http://schemas.microsoft.com/office/powerpoint/2010/main" val="338183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Institutional Practices/Interventions (continued…)</a:t>
            </a:r>
          </a:p>
        </p:txBody>
      </p:sp>
      <p:sp>
        <p:nvSpPr>
          <p:cNvPr id="3" name="Content Placeholder 2"/>
          <p:cNvSpPr>
            <a:spLocks noGrp="1"/>
          </p:cNvSpPr>
          <p:nvPr>
            <p:ph idx="1"/>
          </p:nvPr>
        </p:nvSpPr>
        <p:spPr/>
        <p:txBody>
          <a:bodyPr/>
          <a:lstStyle/>
          <a:p>
            <a:r>
              <a:rPr lang="en-US" dirty="0" smtClean="0"/>
              <a:t>Norfolk State University</a:t>
            </a:r>
          </a:p>
          <a:p>
            <a:pPr lvl="1"/>
            <a:r>
              <a:rPr lang="en-US" dirty="0" smtClean="0"/>
              <a:t>Provide websites, YouTube videos, seminars, and courses to assist students with preparing for standardized tests</a:t>
            </a:r>
          </a:p>
          <a:p>
            <a:pPr lvl="1"/>
            <a:r>
              <a:rPr lang="en-US" dirty="0" smtClean="0"/>
              <a:t>Encourage effective time management</a:t>
            </a:r>
          </a:p>
          <a:p>
            <a:pPr lvl="1"/>
            <a:r>
              <a:rPr lang="en-US" dirty="0" smtClean="0"/>
              <a:t>Test Preparation Guide- designed to assist students in developing the competencies needed to reason</a:t>
            </a:r>
          </a:p>
          <a:p>
            <a:pPr lvl="2"/>
            <a:r>
              <a:rPr lang="en-US" dirty="0" smtClean="0"/>
              <a:t>Also offers where and how to find sample test items</a:t>
            </a:r>
            <a:endParaRPr lang="en-US" dirty="0"/>
          </a:p>
        </p:txBody>
      </p:sp>
    </p:spTree>
    <p:extLst>
      <p:ext uri="{BB962C8B-B14F-4D97-AF65-F5344CB8AC3E}">
        <p14:creationId xmlns:p14="http://schemas.microsoft.com/office/powerpoint/2010/main" val="192972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Analysis of four HBCU Peer Institutions to see if the standardized testing facts and fiction were applicable</a:t>
            </a:r>
          </a:p>
          <a:p>
            <a:r>
              <a:rPr lang="en-US" dirty="0" smtClean="0"/>
              <a:t>Data consisted of a list of variables:</a:t>
            </a:r>
          </a:p>
          <a:p>
            <a:pPr marL="571500" lvl="1" indent="-342900">
              <a:buFont typeface="+mj-lt"/>
              <a:buAutoNum type="arabicPeriod"/>
            </a:pPr>
            <a:r>
              <a:rPr lang="en-US" dirty="0" smtClean="0"/>
              <a:t>Total student enrollment</a:t>
            </a:r>
          </a:p>
          <a:p>
            <a:pPr marL="571500" lvl="1" indent="-342900">
              <a:buFont typeface="+mj-lt"/>
              <a:buAutoNum type="arabicPeriod"/>
            </a:pPr>
            <a:r>
              <a:rPr lang="en-US" dirty="0" smtClean="0"/>
              <a:t>Percentage of Pell Grant Recipients</a:t>
            </a:r>
          </a:p>
          <a:p>
            <a:pPr marL="571500" lvl="1" indent="-342900">
              <a:buFont typeface="+mj-lt"/>
              <a:buAutoNum type="arabicPeriod"/>
            </a:pPr>
            <a:r>
              <a:rPr lang="en-US" dirty="0" smtClean="0"/>
              <a:t>Average combined SAT scores for incoming freshmen</a:t>
            </a:r>
          </a:p>
          <a:p>
            <a:pPr marL="571500" lvl="1" indent="-342900">
              <a:buFont typeface="+mj-lt"/>
              <a:buAutoNum type="arabicPeriod"/>
            </a:pPr>
            <a:r>
              <a:rPr lang="en-US" dirty="0" smtClean="0"/>
              <a:t>Average GPA of incoming freshmen</a:t>
            </a:r>
          </a:p>
          <a:p>
            <a:pPr marL="571500" lvl="1" indent="-342900">
              <a:buFont typeface="+mj-lt"/>
              <a:buAutoNum type="arabicPeriod"/>
            </a:pPr>
            <a:r>
              <a:rPr lang="en-US" dirty="0" smtClean="0"/>
              <a:t>Total # of incoming first time, full time freshmen</a:t>
            </a:r>
          </a:p>
          <a:p>
            <a:pPr marL="571500" lvl="1" indent="-342900">
              <a:buFont typeface="+mj-lt"/>
              <a:buAutoNum type="arabicPeriod"/>
            </a:pPr>
            <a:r>
              <a:rPr lang="en-US" dirty="0" smtClean="0"/>
              <a:t>1</a:t>
            </a:r>
            <a:r>
              <a:rPr lang="en-US" baseline="30000" dirty="0" smtClean="0"/>
              <a:t>st</a:t>
            </a:r>
            <a:r>
              <a:rPr lang="en-US" dirty="0" smtClean="0"/>
              <a:t> year retention rates, first time</a:t>
            </a:r>
          </a:p>
        </p:txBody>
      </p:sp>
    </p:spTree>
    <p:extLst>
      <p:ext uri="{BB962C8B-B14F-4D97-AF65-F5344CB8AC3E}">
        <p14:creationId xmlns:p14="http://schemas.microsoft.com/office/powerpoint/2010/main" val="343059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hart 4"/>
          <p:cNvGraphicFramePr/>
          <p:nvPr>
            <p:extLst>
              <p:ext uri="{D42A27DB-BD31-4B8C-83A1-F6EECF244321}">
                <p14:modId xmlns:p14="http://schemas.microsoft.com/office/powerpoint/2010/main" val="3503471167"/>
              </p:ext>
            </p:extLst>
          </p:nvPr>
        </p:nvGraphicFramePr>
        <p:xfrm>
          <a:off x="498474" y="1600200"/>
          <a:ext cx="5608480" cy="469963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idx="1"/>
          </p:nvPr>
        </p:nvSpPr>
        <p:spPr>
          <a:xfrm>
            <a:off x="6253474" y="2122316"/>
            <a:ext cx="2505011" cy="3381219"/>
          </a:xfrm>
        </p:spPr>
        <p:txBody>
          <a:bodyPr>
            <a:normAutofit fontScale="70000" lnSpcReduction="20000"/>
          </a:bodyPr>
          <a:lstStyle/>
          <a:p>
            <a:r>
              <a:rPr lang="en-US" dirty="0" smtClean="0"/>
              <a:t>This chart displays </a:t>
            </a:r>
            <a:r>
              <a:rPr lang="en-US" dirty="0"/>
              <a:t>the percentage of Pell Grant recipients for the four HBCU’s researched over a four-year period. ECSU has a 72% average for Pell Grant recipients; BSU’s Pell Grant recipient average was 50%. While DSU’s Pell Grant recipient’s average is 52%, NSU’s average is 64%. It was observed that ECSU’s percentage was the highest of the four HBCU’s and BSU’s percentage was the lowest.</a:t>
            </a:r>
          </a:p>
        </p:txBody>
      </p:sp>
    </p:spTree>
    <p:extLst>
      <p:ext uri="{BB962C8B-B14F-4D97-AF65-F5344CB8AC3E}">
        <p14:creationId xmlns:p14="http://schemas.microsoft.com/office/powerpoint/2010/main" val="3194454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(continued…)</a:t>
            </a:r>
            <a:endParaRPr lang="en-US" dirty="0"/>
          </a:p>
        </p:txBody>
      </p:sp>
      <p:graphicFrame>
        <p:nvGraphicFramePr>
          <p:cNvPr id="4" name="Chart 3"/>
          <p:cNvGraphicFramePr/>
          <p:nvPr>
            <p:extLst>
              <p:ext uri="{D42A27DB-BD31-4B8C-83A1-F6EECF244321}">
                <p14:modId xmlns:p14="http://schemas.microsoft.com/office/powerpoint/2010/main" val="405496181"/>
              </p:ext>
            </p:extLst>
          </p:nvPr>
        </p:nvGraphicFramePr>
        <p:xfrm>
          <a:off x="498474" y="1597721"/>
          <a:ext cx="5614549" cy="469963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a:spLocks noGrp="1"/>
          </p:cNvSpPr>
          <p:nvPr>
            <p:ph idx="1"/>
          </p:nvPr>
        </p:nvSpPr>
        <p:spPr>
          <a:xfrm>
            <a:off x="6253474" y="2122316"/>
            <a:ext cx="2505011" cy="3381219"/>
          </a:xfrm>
        </p:spPr>
        <p:txBody>
          <a:bodyPr>
            <a:normAutofit fontScale="92500" lnSpcReduction="20000"/>
          </a:bodyPr>
          <a:lstStyle/>
          <a:p>
            <a:r>
              <a:rPr lang="en-US" dirty="0" smtClean="0"/>
              <a:t>This chart </a:t>
            </a:r>
            <a:r>
              <a:rPr lang="en-US" dirty="0"/>
              <a:t>shows the results of SAT scores for the researched HBCU’s over a four-year period. ECSU’s average SAT score was 852 out of 2400 while BSU’s average was 862. DSU’s average was 955 and NSU’s average was 886</a:t>
            </a:r>
            <a:r>
              <a:rPr lang="en-US" dirty="0" smtClean="0"/>
              <a:t>.</a:t>
            </a:r>
            <a:endParaRPr lang="en-US" dirty="0"/>
          </a:p>
        </p:txBody>
      </p:sp>
    </p:spTree>
    <p:extLst>
      <p:ext uri="{BB962C8B-B14F-4D97-AF65-F5344CB8AC3E}">
        <p14:creationId xmlns:p14="http://schemas.microsoft.com/office/powerpoint/2010/main" val="241684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(continued…)</a:t>
            </a:r>
            <a:endParaRPr lang="en-US" dirty="0"/>
          </a:p>
        </p:txBody>
      </p:sp>
      <p:graphicFrame>
        <p:nvGraphicFramePr>
          <p:cNvPr id="5" name="Chart 4"/>
          <p:cNvGraphicFramePr/>
          <p:nvPr>
            <p:extLst>
              <p:ext uri="{D42A27DB-BD31-4B8C-83A1-F6EECF244321}">
                <p14:modId xmlns:p14="http://schemas.microsoft.com/office/powerpoint/2010/main" val="440353182"/>
              </p:ext>
            </p:extLst>
          </p:nvPr>
        </p:nvGraphicFramePr>
        <p:xfrm>
          <a:off x="498474" y="1597721"/>
          <a:ext cx="5612666" cy="469963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a:spLocks noGrp="1"/>
          </p:cNvSpPr>
          <p:nvPr>
            <p:ph idx="1"/>
          </p:nvPr>
        </p:nvSpPr>
        <p:spPr>
          <a:xfrm>
            <a:off x="6253474" y="2122316"/>
            <a:ext cx="2505011" cy="3381219"/>
          </a:xfrm>
        </p:spPr>
        <p:txBody>
          <a:bodyPr>
            <a:normAutofit fontScale="85000" lnSpcReduction="10000"/>
          </a:bodyPr>
          <a:lstStyle/>
          <a:p>
            <a:r>
              <a:rPr lang="en-US" dirty="0" smtClean="0"/>
              <a:t>This chart </a:t>
            </a:r>
            <a:r>
              <a:rPr lang="en-US" dirty="0"/>
              <a:t>displays the results of first year retention rates from the four HBCU’s researched. ECSU has the highest retention rate, which was 76%. BSU and NSU have a common average of 71% and DSU has the lowest average of 65%</a:t>
            </a:r>
            <a:r>
              <a:rPr lang="en-US" dirty="0" smtClean="0"/>
              <a:t>.</a:t>
            </a:r>
            <a:endParaRPr lang="en-US" dirty="0"/>
          </a:p>
        </p:txBody>
      </p:sp>
    </p:spTree>
    <p:extLst>
      <p:ext uri="{BB962C8B-B14F-4D97-AF65-F5344CB8AC3E}">
        <p14:creationId xmlns:p14="http://schemas.microsoft.com/office/powerpoint/2010/main" val="384390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(continued…)</a:t>
            </a:r>
            <a:endParaRPr lang="en-US" dirty="0"/>
          </a:p>
        </p:txBody>
      </p:sp>
      <p:sp>
        <p:nvSpPr>
          <p:cNvPr id="3" name="Content Placeholder 2"/>
          <p:cNvSpPr>
            <a:spLocks noGrp="1"/>
          </p:cNvSpPr>
          <p:nvPr>
            <p:ph idx="1"/>
          </p:nvPr>
        </p:nvSpPr>
        <p:spPr/>
        <p:txBody>
          <a:bodyPr/>
          <a:lstStyle/>
          <a:p>
            <a:r>
              <a:rPr lang="en-US" dirty="0" smtClean="0"/>
              <a:t>Chi-Squared Retention Rates</a:t>
            </a:r>
          </a:p>
          <a:p>
            <a:endParaRPr lang="en-US" dirty="0"/>
          </a:p>
          <a:p>
            <a:endParaRPr lang="en-US" dirty="0" smtClean="0"/>
          </a:p>
          <a:p>
            <a:endParaRPr lang="en-US" dirty="0" smtClean="0"/>
          </a:p>
          <a:p>
            <a:r>
              <a:rPr lang="en-US" dirty="0" smtClean="0"/>
              <a:t>Chi-Squared SAT Scores</a:t>
            </a:r>
          </a:p>
        </p:txBody>
      </p:sp>
      <p:sp>
        <p:nvSpPr>
          <p:cNvPr id="8" name="Content Placeholder 2"/>
          <p:cNvSpPr txBox="1">
            <a:spLocks/>
          </p:cNvSpPr>
          <p:nvPr/>
        </p:nvSpPr>
        <p:spPr>
          <a:xfrm>
            <a:off x="5173173" y="1981200"/>
            <a:ext cx="3534947" cy="439536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en-US" dirty="0" smtClean="0"/>
              <a:t>This chi </a:t>
            </a:r>
            <a:r>
              <a:rPr lang="en-US" dirty="0"/>
              <a:t>square was performed to see if SAT test scores have any impact on retention rates, because ETS finds that to be true. That statement is a myth because students with low SAT scores still have the potential to be successful</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6271999"/>
              </p:ext>
            </p:extLst>
          </p:nvPr>
        </p:nvGraphicFramePr>
        <p:xfrm>
          <a:off x="498475" y="2519680"/>
          <a:ext cx="4803447" cy="1639444"/>
        </p:xfrm>
        <a:graphic>
          <a:graphicData uri="http://schemas.openxmlformats.org/drawingml/2006/table">
            <a:tbl>
              <a:tblPr firstRow="1" bandRow="1">
                <a:tableStyleId>{5C22544A-7EE6-4342-B048-85BDC9FD1C3A}</a:tableStyleId>
              </a:tblPr>
              <a:tblGrid>
                <a:gridCol w="1096776"/>
                <a:gridCol w="1065237"/>
                <a:gridCol w="1199794"/>
                <a:gridCol w="1441640"/>
              </a:tblGrid>
              <a:tr h="499682">
                <a:tc gridSpan="4">
                  <a:txBody>
                    <a:bodyPr/>
                    <a:lstStyle/>
                    <a:p>
                      <a:pPr algn="ctr"/>
                      <a:r>
                        <a:rPr lang="en-US" dirty="0" smtClean="0"/>
                        <a:t>Retention Rate Statistics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99682">
                <a:tc>
                  <a:txBody>
                    <a:bodyPr/>
                    <a:lstStyle/>
                    <a:p>
                      <a:r>
                        <a:rPr lang="en-US" dirty="0" smtClean="0"/>
                        <a:t>Statistic</a:t>
                      </a:r>
                      <a:endParaRPr lang="en-US" dirty="0"/>
                    </a:p>
                  </a:txBody>
                  <a:tcPr/>
                </a:tc>
                <a:tc>
                  <a:txBody>
                    <a:bodyPr/>
                    <a:lstStyle/>
                    <a:p>
                      <a:r>
                        <a:rPr lang="en-US" dirty="0" smtClean="0"/>
                        <a:t>DF</a:t>
                      </a:r>
                      <a:endParaRPr lang="en-US" dirty="0"/>
                    </a:p>
                  </a:txBody>
                  <a:tcPr/>
                </a:tc>
                <a:tc>
                  <a:txBody>
                    <a:bodyPr/>
                    <a:lstStyle/>
                    <a:p>
                      <a:r>
                        <a:rPr lang="en-US" dirty="0" smtClean="0"/>
                        <a:t>Value</a:t>
                      </a:r>
                      <a:endParaRPr lang="en-US" dirty="0"/>
                    </a:p>
                  </a:txBody>
                  <a:tcPr/>
                </a:tc>
                <a:tc>
                  <a:txBody>
                    <a:bodyPr/>
                    <a:lstStyle/>
                    <a:p>
                      <a:r>
                        <a:rPr lang="en-US" dirty="0" smtClean="0"/>
                        <a:t>Probability</a:t>
                      </a:r>
                      <a:endParaRPr lang="en-US" dirty="0"/>
                    </a:p>
                  </a:txBody>
                  <a:tcPr/>
                </a:tc>
              </a:tr>
              <a:tr h="608289">
                <a:tc>
                  <a:txBody>
                    <a:bodyPr/>
                    <a:lstStyle/>
                    <a:p>
                      <a:r>
                        <a:rPr lang="en-US" dirty="0" smtClean="0"/>
                        <a:t>Chi-Square</a:t>
                      </a:r>
                      <a:endParaRPr lang="en-US" dirty="0"/>
                    </a:p>
                  </a:txBody>
                  <a:tcPr/>
                </a:tc>
                <a:tc>
                  <a:txBody>
                    <a:bodyPr/>
                    <a:lstStyle/>
                    <a:p>
                      <a:r>
                        <a:rPr lang="en-US" dirty="0" smtClean="0"/>
                        <a:t>12</a:t>
                      </a:r>
                      <a:endParaRPr lang="en-US" dirty="0"/>
                    </a:p>
                  </a:txBody>
                  <a:tcPr/>
                </a:tc>
                <a:tc>
                  <a:txBody>
                    <a:bodyPr/>
                    <a:lstStyle/>
                    <a:p>
                      <a:r>
                        <a:rPr lang="en-US" dirty="0" smtClean="0"/>
                        <a:t>2.2006</a:t>
                      </a:r>
                      <a:endParaRPr lang="en-US" dirty="0"/>
                    </a:p>
                  </a:txBody>
                  <a:tcPr/>
                </a:tc>
                <a:tc>
                  <a:txBody>
                    <a:bodyPr/>
                    <a:lstStyle/>
                    <a:p>
                      <a:r>
                        <a:rPr lang="en-US" dirty="0" smtClean="0"/>
                        <a:t>0.999</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5693027"/>
              </p:ext>
            </p:extLst>
          </p:nvPr>
        </p:nvGraphicFramePr>
        <p:xfrm>
          <a:off x="498475" y="4767602"/>
          <a:ext cx="4803447" cy="1639444"/>
        </p:xfrm>
        <a:graphic>
          <a:graphicData uri="http://schemas.openxmlformats.org/drawingml/2006/table">
            <a:tbl>
              <a:tblPr firstRow="1" bandRow="1">
                <a:tableStyleId>{5C22544A-7EE6-4342-B048-85BDC9FD1C3A}</a:tableStyleId>
              </a:tblPr>
              <a:tblGrid>
                <a:gridCol w="1096776"/>
                <a:gridCol w="1065237"/>
                <a:gridCol w="1199794"/>
                <a:gridCol w="1441640"/>
              </a:tblGrid>
              <a:tr h="499682">
                <a:tc gridSpan="4">
                  <a:txBody>
                    <a:bodyPr/>
                    <a:lstStyle/>
                    <a:p>
                      <a:pPr algn="ctr"/>
                      <a:r>
                        <a:rPr lang="en-US" dirty="0" smtClean="0"/>
                        <a:t>SAT Scores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99682">
                <a:tc>
                  <a:txBody>
                    <a:bodyPr/>
                    <a:lstStyle/>
                    <a:p>
                      <a:r>
                        <a:rPr lang="en-US" dirty="0" smtClean="0"/>
                        <a:t>Statistic</a:t>
                      </a:r>
                      <a:endParaRPr lang="en-US" dirty="0"/>
                    </a:p>
                  </a:txBody>
                  <a:tcPr/>
                </a:tc>
                <a:tc>
                  <a:txBody>
                    <a:bodyPr/>
                    <a:lstStyle/>
                    <a:p>
                      <a:r>
                        <a:rPr lang="en-US" dirty="0" smtClean="0"/>
                        <a:t>DF</a:t>
                      </a:r>
                      <a:endParaRPr lang="en-US" dirty="0"/>
                    </a:p>
                  </a:txBody>
                  <a:tcPr/>
                </a:tc>
                <a:tc>
                  <a:txBody>
                    <a:bodyPr/>
                    <a:lstStyle/>
                    <a:p>
                      <a:r>
                        <a:rPr lang="en-US" dirty="0" smtClean="0"/>
                        <a:t>Value</a:t>
                      </a:r>
                      <a:endParaRPr lang="en-US" dirty="0"/>
                    </a:p>
                  </a:txBody>
                  <a:tcPr/>
                </a:tc>
                <a:tc>
                  <a:txBody>
                    <a:bodyPr/>
                    <a:lstStyle/>
                    <a:p>
                      <a:r>
                        <a:rPr lang="en-US" dirty="0" smtClean="0"/>
                        <a:t>Probability</a:t>
                      </a:r>
                      <a:endParaRPr lang="en-US" dirty="0"/>
                    </a:p>
                  </a:txBody>
                  <a:tcPr/>
                </a:tc>
              </a:tr>
              <a:tr h="608289">
                <a:tc>
                  <a:txBody>
                    <a:bodyPr/>
                    <a:lstStyle/>
                    <a:p>
                      <a:r>
                        <a:rPr lang="en-US" dirty="0" smtClean="0"/>
                        <a:t>Chi-Square</a:t>
                      </a:r>
                      <a:endParaRPr lang="en-US" dirty="0"/>
                    </a:p>
                  </a:txBody>
                  <a:tcPr/>
                </a:tc>
                <a:tc>
                  <a:txBody>
                    <a:bodyPr/>
                    <a:lstStyle/>
                    <a:p>
                      <a:r>
                        <a:rPr lang="en-US" dirty="0" smtClean="0"/>
                        <a:t>9</a:t>
                      </a:r>
                      <a:endParaRPr lang="en-US" dirty="0"/>
                    </a:p>
                  </a:txBody>
                  <a:tcPr/>
                </a:tc>
                <a:tc>
                  <a:txBody>
                    <a:bodyPr/>
                    <a:lstStyle/>
                    <a:p>
                      <a:r>
                        <a:rPr lang="en-US" dirty="0" smtClean="0"/>
                        <a:t>11.6252</a:t>
                      </a:r>
                      <a:endParaRPr lang="en-US" dirty="0"/>
                    </a:p>
                  </a:txBody>
                  <a:tcPr/>
                </a:tc>
                <a:tc>
                  <a:txBody>
                    <a:bodyPr/>
                    <a:lstStyle/>
                    <a:p>
                      <a:r>
                        <a:rPr lang="en-US" dirty="0" smtClean="0"/>
                        <a:t>0.2353</a:t>
                      </a:r>
                      <a:endParaRPr lang="en-US" dirty="0"/>
                    </a:p>
                  </a:txBody>
                  <a:tcPr/>
                </a:tc>
              </a:tr>
            </a:tbl>
          </a:graphicData>
        </a:graphic>
      </p:graphicFrame>
    </p:spTree>
    <p:extLst>
      <p:ext uri="{BB962C8B-B14F-4D97-AF65-F5344CB8AC3E}">
        <p14:creationId xmlns:p14="http://schemas.microsoft.com/office/powerpoint/2010/main" val="211690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a:t>E</a:t>
            </a:r>
            <a:r>
              <a:rPr lang="en-US" dirty="0" smtClean="0"/>
              <a:t>xamine </a:t>
            </a:r>
            <a:r>
              <a:rPr lang="en-US" dirty="0"/>
              <a:t>exemplary programs that have been proven to enhance standardized testing scores beginning with K-12 through graduate and professional school.</a:t>
            </a:r>
          </a:p>
          <a:p>
            <a:r>
              <a:rPr lang="en-US" dirty="0"/>
              <a:t>I</a:t>
            </a:r>
            <a:r>
              <a:rPr lang="en-US" dirty="0" smtClean="0"/>
              <a:t>nvestigate </a:t>
            </a:r>
            <a:r>
              <a:rPr lang="en-US" dirty="0"/>
              <a:t>the success rates (test scores, promotion rates, retention rates, graduation rates) of students enrolled in these exemplary programs.</a:t>
            </a:r>
          </a:p>
          <a:p>
            <a:r>
              <a:rPr lang="en-US" dirty="0"/>
              <a:t>D</a:t>
            </a:r>
            <a:r>
              <a:rPr lang="en-US" dirty="0" smtClean="0"/>
              <a:t>etermine </a:t>
            </a:r>
            <a:r>
              <a:rPr lang="en-US" dirty="0"/>
              <a:t>whether there is any significant difference in the success rates of participants based on their gender, race, and socio-economic status</a:t>
            </a:r>
            <a:r>
              <a:rPr lang="en-US" dirty="0" smtClean="0"/>
              <a:t>.</a:t>
            </a:r>
            <a:endParaRPr lang="en-US" dirty="0"/>
          </a:p>
        </p:txBody>
      </p:sp>
    </p:spTree>
    <p:extLst>
      <p:ext uri="{BB962C8B-B14F-4D97-AF65-F5344CB8AC3E}">
        <p14:creationId xmlns:p14="http://schemas.microsoft.com/office/powerpoint/2010/main" val="186379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70000" lnSpcReduction="20000"/>
          </a:bodyPr>
          <a:lstStyle/>
          <a:p>
            <a:r>
              <a:rPr lang="en-US" dirty="0"/>
              <a:t>Criticism of standardized tests is nothing new [1].  </a:t>
            </a:r>
            <a:r>
              <a:rPr lang="en-US" dirty="0" err="1"/>
              <a:t>Banesh</a:t>
            </a:r>
            <a:r>
              <a:rPr lang="en-US" dirty="0"/>
              <a:t> Hoffman, professor of mathematics and former collaborator with Albert Einstein, made exactly this point in his 2003 book “The Tyranny of Testing”.  Some standardize test have been found to be culturally bias, and have not necessarily been an accurate predictor of student success in undergraduate or graduate school.</a:t>
            </a:r>
          </a:p>
          <a:p>
            <a:r>
              <a:rPr lang="en-US" dirty="0"/>
              <a:t>Due to these concerns, testing companies, colleges/universities, and test-takers are seeking ways to level the playing field. As a result, several questions have been raised: 1) Is standardized testing really necessary and can these tests truly predict ones success in their academic career and/or profession? 2) What are the characteristics of people who do well or poorly on these tests? 3) Is there a magical formula to passing a standardized test? 4) Has research proved that certain test-taking strategies are more effective than others? 5)  Are there campus/institution practices/interventions that can be used to successfully address problem areas and/or to close achievement gaps?      </a:t>
            </a:r>
          </a:p>
          <a:p>
            <a:r>
              <a:rPr lang="en-US" dirty="0" smtClean="0"/>
              <a:t>This </a:t>
            </a:r>
            <a:r>
              <a:rPr lang="en-US" dirty="0"/>
              <a:t>group of researchers examined various test-taking techniques and tips, as a means to identify, select, and/or reject “common” test-prep endorsements that will aid to the enhancement of one’s success rate on test day.  There has been a number of studies conducted that have been very effective in improving the test scores of individuals who are taking standardized testing (such as the SAT, ACT, PRAXIS, GMAT, and GRE). </a:t>
            </a:r>
            <a:r>
              <a:rPr lang="en-US" dirty="0" smtClean="0"/>
              <a:t> </a:t>
            </a:r>
          </a:p>
          <a:p>
            <a:pPr marL="0" indent="0">
              <a:buNone/>
            </a:pPr>
            <a:endParaRPr lang="en-US" dirty="0"/>
          </a:p>
        </p:txBody>
      </p:sp>
    </p:spTree>
    <p:extLst>
      <p:ext uri="{BB962C8B-B14F-4D97-AF65-F5344CB8AC3E}">
        <p14:creationId xmlns:p14="http://schemas.microsoft.com/office/powerpoint/2010/main" val="124407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Dr. Linda B. Hayden who has provided the funding for this research </a:t>
            </a:r>
            <a:r>
              <a:rPr lang="en-US" dirty="0" smtClean="0"/>
              <a:t>project</a:t>
            </a:r>
          </a:p>
          <a:p>
            <a:r>
              <a:rPr lang="en-US" dirty="0"/>
              <a:t>Dr. Cheryl J. Lewis for her guidance, input, and support throughout the duration of this </a:t>
            </a:r>
            <a:r>
              <a:rPr lang="en-US" dirty="0" smtClean="0"/>
              <a:t>project</a:t>
            </a:r>
          </a:p>
          <a:p>
            <a:r>
              <a:rPr lang="en-US" dirty="0" smtClean="0"/>
              <a:t>Dr. Patterson for technical assistance and support</a:t>
            </a:r>
          </a:p>
          <a:p>
            <a:r>
              <a:rPr lang="en-US" dirty="0">
                <a:ea typeface="Calibri"/>
                <a:cs typeface="Times New Roman"/>
              </a:rPr>
              <a:t>Mr. Brian Jordan, Program Specialist, Office of Institutional Effectiveness, Research, and Assessment for his assistance in our statistical data </a:t>
            </a:r>
            <a:r>
              <a:rPr lang="en-US" dirty="0" smtClean="0">
                <a:ea typeface="Calibri"/>
                <a:cs typeface="Times New Roman"/>
              </a:rPr>
              <a:t>analysis</a:t>
            </a:r>
            <a:endParaRPr lang="en-US" dirty="0" smtClean="0"/>
          </a:p>
          <a:p>
            <a:r>
              <a:rPr lang="en-US" dirty="0"/>
              <a:t>Dr. Sheila H. Williams, Director of Teacher Education &amp; School Partnership for her candidness regarding the pros &amp; pitfalls of Test-takers of the PRAXIS exam at Elizabeth City State University and other </a:t>
            </a:r>
            <a:r>
              <a:rPr lang="en-US" dirty="0" smtClean="0"/>
              <a:t>HBCU’s</a:t>
            </a:r>
            <a:endParaRPr lang="en-US" dirty="0"/>
          </a:p>
        </p:txBody>
      </p:sp>
    </p:spTree>
    <p:extLst>
      <p:ext uri="{BB962C8B-B14F-4D97-AF65-F5344CB8AC3E}">
        <p14:creationId xmlns:p14="http://schemas.microsoft.com/office/powerpoint/2010/main" val="347102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ea typeface="Calibri"/>
                <a:cs typeface="Times New Roman"/>
              </a:rPr>
              <a:t>B. Hoffmann, The Tyranny </a:t>
            </a:r>
            <a:r>
              <a:rPr lang="en-US" dirty="0" smtClean="0">
                <a:ea typeface="Calibri"/>
                <a:cs typeface="Times New Roman"/>
              </a:rPr>
              <a:t>of Testing</a:t>
            </a:r>
            <a:r>
              <a:rPr lang="en-US" dirty="0">
                <a:ea typeface="Calibri"/>
                <a:cs typeface="Times New Roman"/>
              </a:rPr>
              <a:t>. Mineola, N.Y.: </a:t>
            </a:r>
            <a:r>
              <a:rPr lang="en-US" dirty="0" smtClean="0">
                <a:ea typeface="Calibri"/>
                <a:cs typeface="Times New Roman"/>
              </a:rPr>
              <a:t>Dover Publications</a:t>
            </a:r>
            <a:r>
              <a:rPr lang="en-US" dirty="0">
                <a:ea typeface="Calibri"/>
                <a:cs typeface="Times New Roman"/>
              </a:rPr>
              <a:t>, 2003.</a:t>
            </a:r>
          </a:p>
          <a:p>
            <a:r>
              <a:rPr lang="en-US" dirty="0"/>
              <a:t>Standardized Test </a:t>
            </a:r>
            <a:r>
              <a:rPr lang="en-US" dirty="0" smtClean="0"/>
              <a:t>Education Law </a:t>
            </a:r>
            <a:r>
              <a:rPr lang="en-US" dirty="0"/>
              <a:t>&amp; Legal </a:t>
            </a:r>
            <a:r>
              <a:rPr lang="en-US" dirty="0" err="1"/>
              <a:t>Definition</a:t>
            </a:r>
            <a:r>
              <a:rPr lang="en-US" dirty="0" err="1" smtClean="0"/>
              <a:t>,definitions.uslegal.com</a:t>
            </a:r>
            <a:r>
              <a:rPr lang="en-US" dirty="0"/>
              <a:t>/</a:t>
            </a:r>
            <a:r>
              <a:rPr lang="en-US" dirty="0" smtClean="0"/>
              <a:t>s/.standardized</a:t>
            </a:r>
            <a:r>
              <a:rPr lang="en-US" dirty="0"/>
              <a:t>-test-education/, </a:t>
            </a:r>
            <a:r>
              <a:rPr lang="en-US" dirty="0" smtClean="0"/>
              <a:t>March </a:t>
            </a:r>
            <a:r>
              <a:rPr lang="en-US" dirty="0"/>
              <a:t>15, 2016</a:t>
            </a:r>
            <a:r>
              <a:rPr lang="en-US" dirty="0" smtClean="0"/>
              <a:t>.</a:t>
            </a:r>
            <a:endParaRPr lang="en-US" dirty="0"/>
          </a:p>
          <a:p>
            <a:r>
              <a:rPr lang="en-US" dirty="0"/>
              <a:t>C. Carter, Case </a:t>
            </a:r>
            <a:r>
              <a:rPr lang="en-US" dirty="0" smtClean="0"/>
              <a:t>Against </a:t>
            </a:r>
            <a:r>
              <a:rPr lang="en-US" dirty="0"/>
              <a:t>Standardized Tests (1999), </a:t>
            </a:r>
            <a:r>
              <a:rPr lang="en-US" dirty="0" err="1" smtClean="0"/>
              <a:t>Testshttp</a:t>
            </a:r>
            <a:r>
              <a:rPr lang="en-US" dirty="0"/>
              <a:t>://</a:t>
            </a:r>
            <a:r>
              <a:rPr lang="en-US" dirty="0" err="1" smtClean="0"/>
              <a:t>testcritic.homestead.com</a:t>
            </a:r>
            <a:r>
              <a:rPr lang="en-US" dirty="0"/>
              <a:t>./</a:t>
            </a:r>
            <a:r>
              <a:rPr lang="en-US" dirty="0" err="1"/>
              <a:t>standardizedtesting</a:t>
            </a:r>
            <a:r>
              <a:rPr lang="en-US" dirty="0"/>
              <a:t>/.                                                                                              </a:t>
            </a:r>
            <a:r>
              <a:rPr lang="en-US" dirty="0" smtClean="0"/>
              <a:t>Accessed</a:t>
            </a:r>
            <a:r>
              <a:rPr lang="en-US" dirty="0"/>
              <a:t>: March 1, 2016.  </a:t>
            </a:r>
          </a:p>
          <a:p>
            <a:r>
              <a:rPr lang="en-US" dirty="0"/>
              <a:t>L. </a:t>
            </a:r>
            <a:r>
              <a:rPr lang="en-US" dirty="0" err="1"/>
              <a:t>Sheu</a:t>
            </a:r>
            <a:r>
              <a:rPr lang="en-US" dirty="0"/>
              <a:t>, S. Dada, Impact of Household Income on  Standardized Test Scores, Georgia Institute of Technology, </a:t>
            </a:r>
            <a:r>
              <a:rPr lang="en-US" dirty="0" err="1"/>
              <a:t>smartech.gatech.edu</a:t>
            </a:r>
            <a:r>
              <a:rPr lang="en-US" dirty="0"/>
              <a:t>, http://</a:t>
            </a:r>
            <a:r>
              <a:rPr lang="en-US" dirty="0" err="1"/>
              <a:t>hdt</a:t>
            </a:r>
            <a:r>
              <a:rPr lang="en-US" dirty="0"/>
              <a:t>. </a:t>
            </a:r>
            <a:r>
              <a:rPr lang="en-US" dirty="0" err="1"/>
              <a:t>handle.net</a:t>
            </a:r>
            <a:r>
              <a:rPr lang="en-US" dirty="0"/>
              <a:t>/1853/54227, p. 1-19, November 2015. [Accessed February 23, 2016]</a:t>
            </a:r>
            <a:r>
              <a:rPr lang="en-US" dirty="0" smtClean="0"/>
              <a:t>.</a:t>
            </a:r>
            <a:endParaRPr lang="en-US" dirty="0"/>
          </a:p>
        </p:txBody>
      </p:sp>
    </p:spTree>
    <p:extLst>
      <p:ext uri="{BB962C8B-B14F-4D97-AF65-F5344CB8AC3E}">
        <p14:creationId xmlns:p14="http://schemas.microsoft.com/office/powerpoint/2010/main" val="116614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p:txBody>
          <a:bodyPr/>
          <a:lstStyle/>
          <a:p>
            <a:r>
              <a:rPr lang="en-US" dirty="0"/>
              <a:t>"8 Tips to Help You Pass a Standardized Test", </a:t>
            </a:r>
            <a:r>
              <a:rPr lang="en-US" dirty="0" err="1"/>
              <a:t>GetCollegeCredit</a:t>
            </a:r>
            <a:r>
              <a:rPr lang="en-US" dirty="0"/>
              <a:t>, 2014.</a:t>
            </a:r>
          </a:p>
          <a:p>
            <a:r>
              <a:rPr lang="en-US" dirty="0"/>
              <a:t>B. </a:t>
            </a:r>
            <a:r>
              <a:rPr lang="en-US" dirty="0" err="1"/>
              <a:t>Lewolt</a:t>
            </a:r>
            <a:r>
              <a:rPr lang="en-US" dirty="0"/>
              <a:t>, "Brain Research on Test Taking Strategies: There is no such thing as a naturally bad test taker – True!”, </a:t>
            </a:r>
            <a:r>
              <a:rPr lang="en-US" dirty="0" err="1"/>
              <a:t>Brainx.com</a:t>
            </a:r>
            <a:r>
              <a:rPr lang="en-US" dirty="0"/>
              <a:t>, </a:t>
            </a:r>
            <a:r>
              <a:rPr lang="en-US" dirty="0">
                <a:hlinkClick r:id="rId2"/>
              </a:rPr>
              <a:t>http://www.brainx.com/resources</a:t>
            </a:r>
            <a:r>
              <a:rPr lang="en-US" dirty="0"/>
              <a:t> /blog/bid/51477/Brain-Research-on-Test-Taking-Strategies-There-is-no-such-thing-as-a-naturally-bad-test-taker-True. [Accessed: 29- Mar-2016].</a:t>
            </a:r>
          </a:p>
          <a:p>
            <a:r>
              <a:rPr lang="en-US" dirty="0"/>
              <a:t>Kruger and D. </a:t>
            </a:r>
            <a:r>
              <a:rPr lang="en-US" dirty="0" err="1"/>
              <a:t>Wirtz</a:t>
            </a:r>
            <a:r>
              <a:rPr lang="en-US" dirty="0"/>
              <a:t>, "Counterfactual Thinking and the First Instinct Fallacy", Journal of Personality and Social Psychology, pp. 1-40, 2016. </a:t>
            </a:r>
          </a:p>
        </p:txBody>
      </p:sp>
    </p:spTree>
    <p:extLst>
      <p:ext uri="{BB962C8B-B14F-4D97-AF65-F5344CB8AC3E}">
        <p14:creationId xmlns:p14="http://schemas.microsoft.com/office/powerpoint/2010/main" val="64187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14" y="2745623"/>
            <a:ext cx="7556313" cy="1116106"/>
          </a:xfrm>
        </p:spPr>
        <p:txBody>
          <a:bodyPr/>
          <a:lstStyle/>
          <a:p>
            <a:pPr algn="ctr"/>
            <a:r>
              <a:rPr lang="en-US" sz="7200" dirty="0" smtClean="0"/>
              <a:t>Questions?</a:t>
            </a:r>
            <a:endParaRPr lang="en-US" sz="7200" dirty="0"/>
          </a:p>
        </p:txBody>
      </p:sp>
    </p:spTree>
    <p:extLst>
      <p:ext uri="{BB962C8B-B14F-4D97-AF65-F5344CB8AC3E}">
        <p14:creationId xmlns:p14="http://schemas.microsoft.com/office/powerpoint/2010/main" val="194088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the spring of 2016, the URE mathematics research team from the Center of Excellence in Remote Sensing Education and Research program at Elizabeth City State University, initially began its study by familiarizing themselves with the content area of various standardized test (such as the ACT, SAT, GMAT, GRE, and PRAXIS exams), followed by probing for what colleges/universities, local education agencies (LEAs), State Department of Instructions, other governmental agencies and employers may consider to be a passing/recommended test score for each of these exams.  Still further, these researchers reviewed an array of sources to determine both pros and cons about standardized testing. Finally, this group searched for effective test-taking techniques and strategies to assist test takers in enhancing their standardized test scores</a:t>
            </a:r>
            <a:r>
              <a:rPr lang="en-US" dirty="0" smtClean="0"/>
              <a:t>.</a:t>
            </a:r>
            <a:endParaRPr lang="en-US" dirty="0"/>
          </a:p>
        </p:txBody>
      </p:sp>
    </p:spTree>
    <p:extLst>
      <p:ext uri="{BB962C8B-B14F-4D97-AF65-F5344CB8AC3E}">
        <p14:creationId xmlns:p14="http://schemas.microsoft.com/office/powerpoint/2010/main" val="2886209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The purpose of this study is three-fold:</a:t>
            </a:r>
          </a:p>
          <a:p>
            <a:pPr marL="571500" lvl="1" indent="-342900">
              <a:buFont typeface="+mj-lt"/>
              <a:buAutoNum type="arabicPeriod"/>
            </a:pPr>
            <a:r>
              <a:rPr lang="en-US" dirty="0" smtClean="0"/>
              <a:t>To define what is standardized testing and to identify facts &amp; myths about standardized testing</a:t>
            </a:r>
          </a:p>
          <a:p>
            <a:pPr marL="571500" lvl="1" indent="-342900">
              <a:buFont typeface="+mj-lt"/>
              <a:buAutoNum type="arabicPeriod"/>
            </a:pPr>
            <a:r>
              <a:rPr lang="en-US" dirty="0" smtClean="0"/>
              <a:t>To describe some of the factors that have been noted as factors that can influence standardized testing performance</a:t>
            </a:r>
          </a:p>
          <a:p>
            <a:pPr marL="571500" lvl="1" indent="-342900">
              <a:buFont typeface="+mj-lt"/>
              <a:buAutoNum type="arabicPeriod"/>
            </a:pPr>
            <a:r>
              <a:rPr lang="en-US" dirty="0" smtClean="0"/>
              <a:t>To identify tips/strategies (if any) that can improve students’ performance on standardized tests</a:t>
            </a:r>
            <a:endParaRPr lang="en-US" dirty="0"/>
          </a:p>
        </p:txBody>
      </p:sp>
    </p:spTree>
    <p:extLst>
      <p:ext uri="{BB962C8B-B14F-4D97-AF65-F5344CB8AC3E}">
        <p14:creationId xmlns:p14="http://schemas.microsoft.com/office/powerpoint/2010/main" val="384425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smtClean="0"/>
              <a:t>What is standardized testing?</a:t>
            </a:r>
          </a:p>
          <a:p>
            <a:pPr marL="457200" indent="-457200">
              <a:buFont typeface="+mj-lt"/>
              <a:buAutoNum type="arabicPeriod"/>
            </a:pPr>
            <a:r>
              <a:rPr lang="en-US" dirty="0" smtClean="0"/>
              <a:t>Is standardized testing really necessary and can these test truly predict ones success in their academic career and/or profession?</a:t>
            </a:r>
            <a:endParaRPr lang="en-US" dirty="0"/>
          </a:p>
          <a:p>
            <a:pPr marL="457200" indent="-457200">
              <a:buFont typeface="+mj-lt"/>
              <a:buAutoNum type="arabicPeriod"/>
            </a:pPr>
            <a:r>
              <a:rPr lang="en-US" dirty="0" smtClean="0"/>
              <a:t>What are the characteristics of people who do well or poorly on these tests?</a:t>
            </a:r>
          </a:p>
          <a:p>
            <a:pPr marL="457200" indent="-457200">
              <a:buFont typeface="+mj-lt"/>
              <a:buAutoNum type="arabicPeriod"/>
            </a:pPr>
            <a:r>
              <a:rPr lang="en-US" dirty="0" smtClean="0"/>
              <a:t>Is there a magical formula to passing a standardized test?</a:t>
            </a:r>
          </a:p>
          <a:p>
            <a:pPr marL="457200" indent="-457200">
              <a:buFont typeface="+mj-lt"/>
              <a:buAutoNum type="arabicPeriod"/>
            </a:pPr>
            <a:r>
              <a:rPr lang="en-US" dirty="0" smtClean="0"/>
              <a:t>Has research proved that certain test-taking strategies are more effective than others?</a:t>
            </a:r>
          </a:p>
          <a:p>
            <a:pPr marL="457200" indent="-457200">
              <a:buFont typeface="+mj-lt"/>
              <a:buAutoNum type="arabicPeriod"/>
            </a:pPr>
            <a:r>
              <a:rPr lang="en-US" dirty="0" smtClean="0"/>
              <a:t>Are there campus/institution practices/interventions that can be used to successfully address problem areas and/or to </a:t>
            </a:r>
            <a:r>
              <a:rPr lang="en-US" dirty="0" err="1" smtClean="0"/>
              <a:t>clo</a:t>
            </a:r>
            <a:r>
              <a:rPr lang="en-US" dirty="0" smtClean="0"/>
              <a:t> achievement gaps?</a:t>
            </a:r>
          </a:p>
        </p:txBody>
      </p:sp>
    </p:spTree>
    <p:extLst>
      <p:ext uri="{BB962C8B-B14F-4D97-AF65-F5344CB8AC3E}">
        <p14:creationId xmlns:p14="http://schemas.microsoft.com/office/powerpoint/2010/main" val="88587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standardized testing?</a:t>
            </a:r>
            <a:endParaRPr lang="en-US" dirty="0"/>
          </a:p>
        </p:txBody>
      </p:sp>
      <p:sp>
        <p:nvSpPr>
          <p:cNvPr id="3" name="Content Placeholder 2"/>
          <p:cNvSpPr>
            <a:spLocks noGrp="1"/>
          </p:cNvSpPr>
          <p:nvPr>
            <p:ph idx="1"/>
          </p:nvPr>
        </p:nvSpPr>
        <p:spPr/>
        <p:txBody>
          <a:bodyPr/>
          <a:lstStyle/>
          <a:p>
            <a:r>
              <a:rPr lang="en-US" dirty="0" smtClean="0"/>
              <a:t>According to US </a:t>
            </a:r>
            <a:r>
              <a:rPr lang="en-US" dirty="0" err="1" smtClean="0"/>
              <a:t>Legal.com</a:t>
            </a:r>
            <a:r>
              <a:rPr lang="en-US" dirty="0" smtClean="0"/>
              <a:t>, standardized testing is a test administered and scored in a consistent or standard manner</a:t>
            </a:r>
          </a:p>
          <a:p>
            <a:r>
              <a:rPr lang="en-US" dirty="0" smtClean="0"/>
              <a:t>A well designed standardized test provides an assessment of an individual’s mastery of a domain of knowledge or skill</a:t>
            </a:r>
            <a:endParaRPr lang="en-US" dirty="0"/>
          </a:p>
        </p:txBody>
      </p:sp>
    </p:spTree>
    <p:extLst>
      <p:ext uri="{BB962C8B-B14F-4D97-AF65-F5344CB8AC3E}">
        <p14:creationId xmlns:p14="http://schemas.microsoft.com/office/powerpoint/2010/main" val="559598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98154"/>
            <a:ext cx="7556313" cy="1116106"/>
          </a:xfrm>
        </p:spPr>
        <p:txBody>
          <a:bodyPr/>
          <a:lstStyle/>
          <a:p>
            <a:r>
              <a:rPr lang="en-US" dirty="0" smtClean="0"/>
              <a:t>The Necessity of Standardized Tests</a:t>
            </a:r>
            <a:endParaRPr lang="en-US" dirty="0"/>
          </a:p>
        </p:txBody>
      </p:sp>
      <p:sp>
        <p:nvSpPr>
          <p:cNvPr id="3" name="Content Placeholder 2"/>
          <p:cNvSpPr>
            <a:spLocks noGrp="1"/>
          </p:cNvSpPr>
          <p:nvPr>
            <p:ph idx="1"/>
          </p:nvPr>
        </p:nvSpPr>
        <p:spPr/>
        <p:txBody>
          <a:bodyPr/>
          <a:lstStyle/>
          <a:p>
            <a:r>
              <a:rPr lang="en-US" dirty="0" smtClean="0"/>
              <a:t>Used to be evaluated for admissions into undergraduate, graduate, or professional programs</a:t>
            </a:r>
          </a:p>
          <a:p>
            <a:r>
              <a:rPr lang="en-US" dirty="0" smtClean="0"/>
              <a:t>Easy way for some colleges/universities to weed out applicants</a:t>
            </a:r>
          </a:p>
          <a:p>
            <a:r>
              <a:rPr lang="en-US" dirty="0" smtClean="0"/>
              <a:t>These tests are not accurate because:</a:t>
            </a:r>
          </a:p>
          <a:p>
            <a:pPr marL="571500" lvl="1" indent="-342900">
              <a:buFont typeface="+mj-lt"/>
              <a:buAutoNum type="arabicPeriod"/>
            </a:pPr>
            <a:r>
              <a:rPr lang="en-US" dirty="0" smtClean="0"/>
              <a:t>The creator of the test assumes everyone thinks the same way when answering the questions</a:t>
            </a:r>
          </a:p>
          <a:p>
            <a:pPr marL="571500" lvl="1" indent="-342900">
              <a:buFont typeface="+mj-lt"/>
              <a:buAutoNum type="arabicPeriod"/>
            </a:pPr>
            <a:r>
              <a:rPr lang="en-US" dirty="0" smtClean="0"/>
              <a:t>Graders fails to look at the test takers point of view aside from their own</a:t>
            </a:r>
          </a:p>
          <a:p>
            <a:pPr marL="571500" lvl="1" indent="-342900">
              <a:buFont typeface="+mj-lt"/>
              <a:buAutoNum type="arabicPeriod"/>
            </a:pPr>
            <a:r>
              <a:rPr lang="en-US" dirty="0" smtClean="0"/>
              <a:t>Test takers may have test anxiety and cannot perform at their highest potential</a:t>
            </a:r>
            <a:endParaRPr lang="en-US" dirty="0"/>
          </a:p>
        </p:txBody>
      </p:sp>
    </p:spTree>
    <p:extLst>
      <p:ext uri="{BB962C8B-B14F-4D97-AF65-F5344CB8AC3E}">
        <p14:creationId xmlns:p14="http://schemas.microsoft.com/office/powerpoint/2010/main" val="110079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Test-takers</a:t>
            </a:r>
            <a:endParaRPr lang="en-US" dirty="0"/>
          </a:p>
        </p:txBody>
      </p:sp>
      <p:sp>
        <p:nvSpPr>
          <p:cNvPr id="3" name="Content Placeholder 2"/>
          <p:cNvSpPr>
            <a:spLocks noGrp="1"/>
          </p:cNvSpPr>
          <p:nvPr>
            <p:ph idx="1"/>
          </p:nvPr>
        </p:nvSpPr>
        <p:spPr/>
        <p:txBody>
          <a:bodyPr/>
          <a:lstStyle/>
          <a:p>
            <a:r>
              <a:rPr lang="en-US" dirty="0" smtClean="0"/>
              <a:t>Those who did well on standardized tests included:</a:t>
            </a:r>
          </a:p>
          <a:p>
            <a:pPr lvl="1"/>
            <a:r>
              <a:rPr lang="en-US" dirty="0" smtClean="0"/>
              <a:t>Upper-class, white (European-American) students</a:t>
            </a:r>
          </a:p>
          <a:p>
            <a:pPr lvl="2"/>
            <a:r>
              <a:rPr lang="en-US" dirty="0" smtClean="0"/>
              <a:t>Due to abundance of resources and the motivation to learn</a:t>
            </a:r>
          </a:p>
          <a:p>
            <a:pPr lvl="2"/>
            <a:r>
              <a:rPr lang="en-US" dirty="0" smtClean="0"/>
              <a:t>Their environment and those surrounding them have an influence</a:t>
            </a:r>
          </a:p>
          <a:p>
            <a:r>
              <a:rPr lang="en-US" dirty="0" smtClean="0"/>
              <a:t>Those who didn't</a:t>
            </a:r>
            <a:r>
              <a:rPr lang="fr-FR" dirty="0" smtClean="0"/>
              <a:t>’</a:t>
            </a:r>
            <a:r>
              <a:rPr lang="en-US" dirty="0" smtClean="0"/>
              <a:t>t do well on standardized tests included:</a:t>
            </a:r>
          </a:p>
          <a:p>
            <a:pPr lvl="1"/>
            <a:r>
              <a:rPr lang="en-US" dirty="0" smtClean="0"/>
              <a:t>Lower-class, black (African-American) students</a:t>
            </a:r>
          </a:p>
          <a:p>
            <a:pPr lvl="2"/>
            <a:r>
              <a:rPr lang="en-US" dirty="0" smtClean="0"/>
              <a:t>Lacked the funding or resources for materials needed for further learning</a:t>
            </a:r>
          </a:p>
          <a:p>
            <a:pPr lvl="2"/>
            <a:r>
              <a:rPr lang="en-US" dirty="0" smtClean="0"/>
              <a:t>The environment included poor public </a:t>
            </a:r>
            <a:r>
              <a:rPr lang="en-US" smtClean="0"/>
              <a:t>school districts</a:t>
            </a:r>
            <a:endParaRPr lang="en-US" dirty="0"/>
          </a:p>
        </p:txBody>
      </p:sp>
    </p:spTree>
    <p:extLst>
      <p:ext uri="{BB962C8B-B14F-4D97-AF65-F5344CB8AC3E}">
        <p14:creationId xmlns:p14="http://schemas.microsoft.com/office/powerpoint/2010/main" val="180061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Magical Formula</a:t>
            </a:r>
            <a:endParaRPr lang="en-US" dirty="0"/>
          </a:p>
        </p:txBody>
      </p:sp>
      <p:sp>
        <p:nvSpPr>
          <p:cNvPr id="3" name="Content Placeholder 2"/>
          <p:cNvSpPr>
            <a:spLocks noGrp="1"/>
          </p:cNvSpPr>
          <p:nvPr>
            <p:ph idx="1"/>
          </p:nvPr>
        </p:nvSpPr>
        <p:spPr/>
        <p:txBody>
          <a:bodyPr/>
          <a:lstStyle/>
          <a:p>
            <a:r>
              <a:rPr lang="en-US" dirty="0" smtClean="0"/>
              <a:t>The question has been raised, are there secret ingredients used for passing standardized tests?</a:t>
            </a:r>
          </a:p>
          <a:p>
            <a:pPr lvl="1"/>
            <a:r>
              <a:rPr lang="en-US" dirty="0" smtClean="0"/>
              <a:t>NO</a:t>
            </a:r>
          </a:p>
          <a:p>
            <a:pPr lvl="1"/>
            <a:r>
              <a:rPr lang="en-US" dirty="0" smtClean="0"/>
              <a:t>There are tips and strategies that students can use to help them approach questions productively</a:t>
            </a:r>
          </a:p>
          <a:p>
            <a:pPr lvl="1"/>
            <a:r>
              <a:rPr lang="en-US" dirty="0" smtClean="0"/>
              <a:t>There are free versions of standardized tests, which is the most effective</a:t>
            </a:r>
          </a:p>
          <a:p>
            <a:pPr lvl="1"/>
            <a:r>
              <a:rPr lang="en-US" dirty="0" smtClean="0"/>
              <a:t>Study early</a:t>
            </a:r>
          </a:p>
          <a:p>
            <a:pPr lvl="1"/>
            <a:r>
              <a:rPr lang="en-US" dirty="0" smtClean="0"/>
              <a:t>Understand how the test scored</a:t>
            </a:r>
          </a:p>
          <a:p>
            <a:pPr lvl="1"/>
            <a:r>
              <a:rPr lang="en-US" dirty="0" smtClean="0"/>
              <a:t>Answer the easier questions first and go back if you have time</a:t>
            </a:r>
          </a:p>
          <a:p>
            <a:pPr lvl="1"/>
            <a:r>
              <a:rPr lang="en-US" dirty="0" smtClean="0"/>
              <a:t>Get plenty of rest</a:t>
            </a:r>
          </a:p>
        </p:txBody>
      </p:sp>
    </p:spTree>
    <p:extLst>
      <p:ext uri="{BB962C8B-B14F-4D97-AF65-F5344CB8AC3E}">
        <p14:creationId xmlns:p14="http://schemas.microsoft.com/office/powerpoint/2010/main" val="206190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Custom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2FFFF"/>
      </a:accent5>
      <a:accent6>
        <a:srgbClr val="A3A101"/>
      </a:accent6>
      <a:hlink>
        <a:srgbClr val="580F3A"/>
      </a:hlink>
      <a:folHlink>
        <a:srgbClr val="0C6333"/>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209</TotalTime>
  <Words>1957</Words>
  <Application>Microsoft Macintosh PowerPoint</Application>
  <PresentationFormat>On-screen Show (4:3)</PresentationFormat>
  <Paragraphs>139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Advantage</vt:lpstr>
      <vt:lpstr>Facts and Fictions About Standardized Testing</vt:lpstr>
      <vt:lpstr>Abstract</vt:lpstr>
      <vt:lpstr>Introduction</vt:lpstr>
      <vt:lpstr>Objectives</vt:lpstr>
      <vt:lpstr>Research Questions</vt:lpstr>
      <vt:lpstr>What is standardized testing?</vt:lpstr>
      <vt:lpstr>The Necessity of Standardized Tests</vt:lpstr>
      <vt:lpstr>Characteristics of Test-takers</vt:lpstr>
      <vt:lpstr>Magical Formula</vt:lpstr>
      <vt:lpstr>Institutional Practices/Interventions</vt:lpstr>
      <vt:lpstr>Institutional Practices/Interventions (continued…)</vt:lpstr>
      <vt:lpstr>Institutional Practices/Interventions (continued…)</vt:lpstr>
      <vt:lpstr>Institutional Practices/Interventions (continued…)</vt:lpstr>
      <vt:lpstr>Methodology</vt:lpstr>
      <vt:lpstr>Results</vt:lpstr>
      <vt:lpstr>Results (continued…)</vt:lpstr>
      <vt:lpstr>Results (continued…)</vt:lpstr>
      <vt:lpstr>Results (continued…)</vt:lpstr>
      <vt:lpstr>Future Work</vt:lpstr>
      <vt:lpstr>Acknowledgements</vt:lpstr>
      <vt:lpstr>References</vt:lpstr>
      <vt:lpstr>References (continued…)</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and Fictions About Standardized Testing</dc:title>
  <dc:creator>Ervin Howard</dc:creator>
  <cp:lastModifiedBy>Guest User</cp:lastModifiedBy>
  <cp:revision>25</cp:revision>
  <dcterms:created xsi:type="dcterms:W3CDTF">2016-03-30T01:39:22Z</dcterms:created>
  <dcterms:modified xsi:type="dcterms:W3CDTF">2016-04-05T20:04:38Z</dcterms:modified>
</cp:coreProperties>
</file>